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5" r:id="rId8"/>
    <p:sldId id="271" r:id="rId9"/>
    <p:sldId id="272" r:id="rId10"/>
    <p:sldId id="273" r:id="rId11"/>
    <p:sldId id="274" r:id="rId12"/>
    <p:sldId id="275" r:id="rId13"/>
    <p:sldId id="262" r:id="rId14"/>
    <p:sldId id="270" r:id="rId15"/>
    <p:sldId id="264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B81E07-79DE-4BBE-8D13-B7FE89A61155}" type="datetimeFigureOut">
              <a:rPr lang="es-MX" smtClean="0"/>
              <a:t>02/06/2026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F527C2-835D-4F13-A6B8-36E334C8E397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1794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1E07-79DE-4BBE-8D13-B7FE89A61155}" type="datetimeFigureOut">
              <a:rPr lang="es-MX" smtClean="0"/>
              <a:t>02/06/2026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C2-835D-4F13-A6B8-36E334C8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91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1E07-79DE-4BBE-8D13-B7FE89A61155}" type="datetimeFigureOut">
              <a:rPr lang="es-MX" smtClean="0"/>
              <a:t>02/06/2026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C2-835D-4F13-A6B8-36E334C8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1E07-79DE-4BBE-8D13-B7FE89A61155}" type="datetimeFigureOut">
              <a:rPr lang="es-MX" smtClean="0"/>
              <a:t>02/06/2026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C2-835D-4F13-A6B8-36E334C8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05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B81E07-79DE-4BBE-8D13-B7FE89A61155}" type="datetimeFigureOut">
              <a:rPr lang="es-MX" smtClean="0"/>
              <a:t>02/06/2026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527C2-835D-4F13-A6B8-36E334C8E397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3383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1E07-79DE-4BBE-8D13-B7FE89A61155}" type="datetimeFigureOut">
              <a:rPr lang="es-MX" smtClean="0"/>
              <a:t>02/06/2026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C2-835D-4F13-A6B8-36E334C8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17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1E07-79DE-4BBE-8D13-B7FE89A61155}" type="datetimeFigureOut">
              <a:rPr lang="es-MX" smtClean="0"/>
              <a:t>02/06/2026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C2-835D-4F13-A6B8-36E334C8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802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1E07-79DE-4BBE-8D13-B7FE89A61155}" type="datetimeFigureOut">
              <a:rPr lang="es-MX" smtClean="0"/>
              <a:t>02/06/2026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C2-835D-4F13-A6B8-36E334C8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66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1E07-79DE-4BBE-8D13-B7FE89A61155}" type="datetimeFigureOut">
              <a:rPr lang="es-MX" smtClean="0"/>
              <a:t>02/06/2026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C2-835D-4F13-A6B8-36E334C8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06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B81E07-79DE-4BBE-8D13-B7FE89A61155}" type="datetimeFigureOut">
              <a:rPr lang="es-MX" smtClean="0"/>
              <a:t>02/06/2026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527C2-835D-4F13-A6B8-36E334C8E39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782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B81E07-79DE-4BBE-8D13-B7FE89A61155}" type="datetimeFigureOut">
              <a:rPr lang="es-MX" smtClean="0"/>
              <a:t>02/06/2026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527C2-835D-4F13-A6B8-36E334C8E39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549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9B81E07-79DE-4BBE-8D13-B7FE89A61155}" type="datetimeFigureOut">
              <a:rPr lang="es-MX" smtClean="0"/>
              <a:t>02/06/2026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FF527C2-835D-4F13-A6B8-36E334C8E39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117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claranet.oplecam.org.mx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mailto:oic@ieec.org.m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declaranet.oplecam.org.mx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declaranet.oplecam.org.m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a declaración patrimonial: ¿qué es y cómo se puede consultar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" y="1887794"/>
            <a:ext cx="3421625" cy="30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86" y="418689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t="3998" r="1722" b="3174"/>
          <a:stretch/>
        </p:blipFill>
        <p:spPr>
          <a:xfrm>
            <a:off x="646168" y="470119"/>
            <a:ext cx="1104445" cy="95159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390885"/>
              </p:ext>
            </p:extLst>
          </p:nvPr>
        </p:nvGraphicFramePr>
        <p:xfrm>
          <a:off x="4203290" y="1780612"/>
          <a:ext cx="757521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5219">
                  <a:extLst>
                    <a:ext uri="{9D8B030D-6E8A-4147-A177-3AD203B41FA5}">
                      <a16:colId xmlns:a16="http://schemas.microsoft.com/office/drawing/2014/main" val="1384946932"/>
                    </a:ext>
                  </a:extLst>
                </a:gridCol>
              </a:tblGrid>
              <a:tr h="2379091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0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¿QUÉ</a:t>
                      </a:r>
                      <a:r>
                        <a:rPr lang="es-MX" sz="40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DEBO SABER DE LAS </a:t>
                      </a:r>
                      <a:endParaRPr lang="es-MX" sz="400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just"/>
                      <a:r>
                        <a:rPr lang="es-MX" sz="40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DECLARACIONES  DE SITUACIÓN PATRIMONIAL Y DE INTERESES </a:t>
                      </a:r>
                      <a:r>
                        <a:rPr lang="es-MX" sz="40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EN LA MODALIDAD DE INICIO Y CONCLUSIÓN</a:t>
                      </a:r>
                      <a:r>
                        <a:rPr lang="es-MX" sz="40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?</a:t>
                      </a:r>
                      <a:endParaRPr lang="es-MX" sz="40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900290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976" y="470119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0" y="1062697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24111"/>
              </p:ext>
            </p:extLst>
          </p:nvPr>
        </p:nvGraphicFramePr>
        <p:xfrm>
          <a:off x="842630" y="1554480"/>
          <a:ext cx="10941330" cy="5044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1330">
                  <a:extLst>
                    <a:ext uri="{9D8B030D-6E8A-4147-A177-3AD203B41FA5}">
                      <a16:colId xmlns:a16="http://schemas.microsoft.com/office/drawing/2014/main" val="1188258059"/>
                    </a:ext>
                  </a:extLst>
                </a:gridCol>
              </a:tblGrid>
              <a:tr h="5044847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es-MX" sz="1800" b="1" baseline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Ø"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Deberás revisar los correos electrónicos a las que se han enviado el link para la recuperación .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Ø"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En tu correo electrónico, revisa la entrada, correo no deseados, carpeta de </a:t>
                      </a:r>
                      <a:r>
                        <a:rPr lang="es-MX" sz="2400" b="1" baseline="0" dirty="0" err="1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inbox</a:t>
                      </a: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o  spam.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Ø"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Abre el correo y da clic en “Si deseas cambiar su contraseña” da clic de nuevo.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Ø"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Te llevara  a la siguiente pantalla donde deberás establecer una  nueva contraseña, sin símbolos  y al menos 8 caracteres alfanuméricos .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Ø"/>
                      </a:pPr>
                      <a:endParaRPr lang="es-MX" sz="2400" dirty="0" smtClean="0"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4. Te enviará a la plataforma en el link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hlinkClick r:id="rId3"/>
                        </a:rPr>
                        <a:t>http://declaranet.oplecam.org.mx</a:t>
                      </a:r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, deberás</a:t>
                      </a: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aceptar los permisos de la plataforma, para acceder a la siguiente pantalla, donde darás clic en el botón “Presentar”. </a:t>
                      </a:r>
                      <a:endParaRPr lang="es-MX" sz="2400" b="1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301725"/>
                  </a:ext>
                </a:extLst>
              </a:tr>
            </a:tbl>
          </a:graphicData>
        </a:graphic>
      </p:graphicFrame>
      <p:pic>
        <p:nvPicPr>
          <p:cNvPr id="3" name="Picture 2" descr="Pantalla de computadora de escritorio con lupa y lista - Iconos gratis de  computado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20" y="5488354"/>
            <a:ext cx="1272362" cy="127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1" y="152612"/>
            <a:ext cx="1484337" cy="781459"/>
          </a:xfrm>
          <a:prstGeom prst="rect">
            <a:avLst/>
          </a:prstGeom>
          <a:noFill/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61443"/>
              </p:ext>
            </p:extLst>
          </p:nvPr>
        </p:nvGraphicFramePr>
        <p:xfrm>
          <a:off x="3156155" y="306278"/>
          <a:ext cx="574142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1425">
                  <a:extLst>
                    <a:ext uri="{9D8B030D-6E8A-4147-A177-3AD203B41FA5}">
                      <a16:colId xmlns:a16="http://schemas.microsoft.com/office/drawing/2014/main" val="1876437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Declaración de conclusión </a:t>
                      </a:r>
                      <a:endParaRPr lang="es-MX" sz="3200" dirty="0">
                        <a:solidFill>
                          <a:schemeClr val="tx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80642"/>
                  </a:ext>
                </a:extLst>
              </a:tr>
            </a:tbl>
          </a:graphicData>
        </a:graphic>
      </p:graphicFrame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72" y="223965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antalla de computadora de escritorio con lupa y lista - Iconos gratis de  computad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336" y="5303520"/>
            <a:ext cx="1183341" cy="11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40" y="741853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99204"/>
              </p:ext>
            </p:extLst>
          </p:nvPr>
        </p:nvGraphicFramePr>
        <p:xfrm>
          <a:off x="929149" y="1312606"/>
          <a:ext cx="10530348" cy="5088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0348">
                  <a:extLst>
                    <a:ext uri="{9D8B030D-6E8A-4147-A177-3AD203B41FA5}">
                      <a16:colId xmlns:a16="http://schemas.microsoft.com/office/drawing/2014/main" val="3501883423"/>
                    </a:ext>
                  </a:extLst>
                </a:gridCol>
              </a:tblGrid>
              <a:tr h="5088194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baseline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5. Dar clic en “Entendido” y selecciona la declaración que presentarás </a:t>
                      </a:r>
                      <a:r>
                        <a:rPr lang="es-MX" sz="2400" b="1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“Conclusión”, </a:t>
                      </a: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seguido de la fecha de tu baja y proporciona todos los datos que no vengan precargados, actualizando cualquier cambio.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6. Una vez completada y validada la información en cada campo deberás dar  clic en aceptar  y  posterior  en guardar; guardada de manera exitosa, veras el mensaje “Declaración guardada exitosamente” y cambiara de color ese campo, para continuar con los demás campos.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7.- Si ya no hay campos en color rojo, puedes dar clic a la opción de vista previa y revisar que todos  tus datos sean correctos.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baseline="0" dirty="0" smtClean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381539"/>
                  </a:ext>
                </a:extLst>
              </a:tr>
            </a:tbl>
          </a:graphicData>
        </a:graphic>
      </p:graphicFrame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1" y="152612"/>
            <a:ext cx="1484337" cy="781459"/>
          </a:xfrm>
          <a:prstGeom prst="rect">
            <a:avLst/>
          </a:prstGeom>
          <a:noFill/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66227"/>
              </p:ext>
            </p:extLst>
          </p:nvPr>
        </p:nvGraphicFramePr>
        <p:xfrm>
          <a:off x="3156155" y="306278"/>
          <a:ext cx="574142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1425">
                  <a:extLst>
                    <a:ext uri="{9D8B030D-6E8A-4147-A177-3AD203B41FA5}">
                      <a16:colId xmlns:a16="http://schemas.microsoft.com/office/drawing/2014/main" val="1876437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Declaración de conclusión </a:t>
                      </a:r>
                      <a:endParaRPr lang="es-MX" sz="3200" dirty="0">
                        <a:solidFill>
                          <a:schemeClr val="tx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80642"/>
                  </a:ext>
                </a:extLst>
              </a:tr>
            </a:tbl>
          </a:graphicData>
        </a:graphic>
      </p:graphicFrame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62" y="306278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71" y="782478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4" name="Picture 2" descr="Pantalla de computadora de escritorio con lupa y lista - Iconos gratis de  computado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26" y="3227294"/>
            <a:ext cx="1310293" cy="13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67538"/>
              </p:ext>
            </p:extLst>
          </p:nvPr>
        </p:nvGraphicFramePr>
        <p:xfrm>
          <a:off x="1024235" y="1500033"/>
          <a:ext cx="10559845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9845">
                  <a:extLst>
                    <a:ext uri="{9D8B030D-6E8A-4147-A177-3AD203B41FA5}">
                      <a16:colId xmlns:a16="http://schemas.microsoft.com/office/drawing/2014/main" val="2219993853"/>
                    </a:ext>
                  </a:extLst>
                </a:gridCol>
              </a:tblGrid>
              <a:tr h="4403011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8. Si todos los datos son correctos, dar clic en el botón de firmar y después a continuar con la firma. Para la firma deberás volver a poner tu contraseña; por ultimo debes dar clic en la opción “He leído y acepto las condiciones descritas”, continuar con la firma  y escribir la contraseña  “clic firmar” y enviar.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baseline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*No olvides revisar tu acuse de presentación 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baseline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baseline="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Consideraciones: Una vez firmada la declaración, no hay correcciones, solo podrás hacer nota aclaratoria 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baseline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9. Por ultimo imprime tu acuse, firmarlo de forma autógrafa y entregarlo físicamente en las oficinas del Órgano Interno de Control del IEEC.</a:t>
                      </a:r>
                      <a:endParaRPr lang="es-MX" sz="240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baseline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90931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7189"/>
              </p:ext>
            </p:extLst>
          </p:nvPr>
        </p:nvGraphicFramePr>
        <p:xfrm>
          <a:off x="3339074" y="508877"/>
          <a:ext cx="574142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1425">
                  <a:extLst>
                    <a:ext uri="{9D8B030D-6E8A-4147-A177-3AD203B41FA5}">
                      <a16:colId xmlns:a16="http://schemas.microsoft.com/office/drawing/2014/main" val="1876437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Declaración de conclusión </a:t>
                      </a:r>
                      <a:endParaRPr lang="es-MX" sz="3200" dirty="0">
                        <a:solidFill>
                          <a:schemeClr val="tx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80642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1" y="117428"/>
            <a:ext cx="1484337" cy="781459"/>
          </a:xfrm>
          <a:prstGeom prst="rect">
            <a:avLst/>
          </a:prstGeom>
          <a:noFill/>
        </p:spPr>
      </p:pic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61" y="302524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71" y="1065138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64906"/>
              </p:ext>
            </p:extLst>
          </p:nvPr>
        </p:nvGraphicFramePr>
        <p:xfrm>
          <a:off x="2138517" y="89134"/>
          <a:ext cx="739846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8460">
                  <a:extLst>
                    <a:ext uri="{9D8B030D-6E8A-4147-A177-3AD203B41FA5}">
                      <a16:colId xmlns:a16="http://schemas.microsoft.com/office/drawing/2014/main" val="3892906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solidFill>
                            <a:schemeClr val="tx1"/>
                          </a:solidFill>
                        </a:rPr>
                        <a:t>¿</a:t>
                      </a:r>
                      <a:r>
                        <a:rPr lang="es-MX" sz="2800" dirty="0" smtClean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Cuando NO</a:t>
                      </a:r>
                      <a:r>
                        <a:rPr lang="es-MX" sz="2800" baseline="0" dirty="0" smtClean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 estoy obligado a presentar la declaración, inicial o conclusión?</a:t>
                      </a:r>
                      <a:endParaRPr lang="es-MX" sz="2800" dirty="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901316"/>
                  </a:ext>
                </a:extLst>
              </a:tr>
            </a:tbl>
          </a:graphicData>
        </a:graphic>
      </p:graphicFrame>
      <p:pic>
        <p:nvPicPr>
          <p:cNvPr id="8196" name="Picture 4" descr="Gesto De Rechazo PNG Imágenes Y Dibujos Con Fondo Transparente Gratis -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6" y="187872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72" y="63760"/>
            <a:ext cx="1166063" cy="781459"/>
          </a:xfrm>
          <a:prstGeom prst="rect">
            <a:avLst/>
          </a:prstGeom>
          <a:noFill/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84464"/>
              </p:ext>
            </p:extLst>
          </p:nvPr>
        </p:nvGraphicFramePr>
        <p:xfrm>
          <a:off x="3553034" y="1747348"/>
          <a:ext cx="830466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4667">
                  <a:extLst>
                    <a:ext uri="{9D8B030D-6E8A-4147-A177-3AD203B41FA5}">
                      <a16:colId xmlns:a16="http://schemas.microsoft.com/office/drawing/2014/main" val="395065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lvl="0" indent="-457200" algn="just">
                        <a:buAutoNum type="arabicPeriod"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Cuando la persona servidora pública en el mismo Instituto Electoral sea objeto de un cambio de puesto, de nivel, de funciones, de adscripción, tipo de designación o nombramiento.</a:t>
                      </a:r>
                    </a:p>
                    <a:p>
                      <a:pPr lvl="0" algn="just"/>
                      <a:endParaRPr lang="es-MX" sz="2000" dirty="0" smtClean="0">
                        <a:solidFill>
                          <a:schemeClr val="tx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lvl="0" algn="just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2. Cuando la persona servidora pública reingrese o sea contratado y no hayan transcurrido más de 60 días naturales.</a:t>
                      </a:r>
                    </a:p>
                    <a:p>
                      <a:pPr lvl="0" algn="just"/>
                      <a:endParaRPr lang="es-MX" sz="2000" dirty="0" smtClean="0">
                        <a:solidFill>
                          <a:schemeClr val="tx1"/>
                        </a:solidFill>
                        <a:latin typeface="Eras Bold ITC" panose="020B0907030504020204" pitchFamily="34" charset="0"/>
                      </a:endParaRPr>
                    </a:p>
                    <a:p>
                      <a:pPr lvl="0" algn="just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3. Cuando la persona servidora pública reingrese al empleo, cargo o comisión con motivo del otorgamiento de una licencia con o sin goce de sueldo, derive de la suspensión en sueldo y/o funciones, o sea resultado de una restitución de derechos como persona servidora pública mediante resolución ejecutoria firme, expedida por autoridad competente en el ejercicio de sus funciones.</a:t>
                      </a:r>
                    </a:p>
                    <a:p>
                      <a:endParaRPr lang="es-MX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67770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18616"/>
              </p:ext>
            </p:extLst>
          </p:nvPr>
        </p:nvGraphicFramePr>
        <p:xfrm>
          <a:off x="7705368" y="1070254"/>
          <a:ext cx="232148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488">
                  <a:extLst>
                    <a:ext uri="{9D8B030D-6E8A-4147-A177-3AD203B41FA5}">
                      <a16:colId xmlns:a16="http://schemas.microsoft.com/office/drawing/2014/main" val="249023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Inicial</a:t>
                      </a:r>
                      <a:r>
                        <a:rPr lang="es-MX" sz="3200" baseline="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 </a:t>
                      </a:r>
                      <a:endParaRPr lang="es-MX" sz="3200" dirty="0">
                        <a:solidFill>
                          <a:schemeClr val="tx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73982"/>
                  </a:ext>
                </a:extLst>
              </a:tr>
            </a:tbl>
          </a:graphicData>
        </a:graphic>
      </p:graphicFrame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138" y="226406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58" y="814415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Rectángulo 1"/>
          <p:cNvSpPr/>
          <p:nvPr/>
        </p:nvSpPr>
        <p:spPr>
          <a:xfrm>
            <a:off x="3628416" y="947253"/>
            <a:ext cx="83755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800" dirty="0">
                <a:latin typeface="Broadway" panose="04040905080B02020502" pitchFamily="82" charset="0"/>
              </a:rPr>
              <a:t>Conclusión</a:t>
            </a:r>
            <a:r>
              <a:rPr lang="es-MX" sz="2800" dirty="0" smtClean="0">
                <a:latin typeface="Broadway" panose="04040905080B02020502" pitchFamily="82" charset="0"/>
              </a:rPr>
              <a:t>:</a:t>
            </a:r>
          </a:p>
          <a:p>
            <a:pPr lvl="0" algn="ctr"/>
            <a:endParaRPr lang="es-MX" sz="2800" dirty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lvl="0" algn="just"/>
            <a:r>
              <a:rPr lang="es-MX" sz="2400" dirty="0" smtClean="0">
                <a:latin typeface="Franklin Gothic Heavy" panose="020B0903020102020204" pitchFamily="34" charset="0"/>
              </a:rPr>
              <a:t>1. Cuando </a:t>
            </a:r>
            <a:r>
              <a:rPr lang="es-MX" sz="2400" dirty="0">
                <a:latin typeface="Franklin Gothic Heavy" panose="020B0903020102020204" pitchFamily="34" charset="0"/>
              </a:rPr>
              <a:t>la persona servidora pública en el mismo Instituto Electoral sea objeto de un cambio de puesto, de nivel, de funciones, de adscripción, tipo de designación o nombramiento</a:t>
            </a:r>
            <a:r>
              <a:rPr lang="es-MX" sz="2400" dirty="0" smtClean="0">
                <a:latin typeface="Franklin Gothic Heavy" panose="020B0903020102020204" pitchFamily="34" charset="0"/>
              </a:rPr>
              <a:t>.</a:t>
            </a:r>
          </a:p>
          <a:p>
            <a:pPr lvl="0" algn="just"/>
            <a:endParaRPr lang="es-MX" sz="2400" dirty="0">
              <a:latin typeface="Franklin Gothic Heavy" panose="020B0903020102020204" pitchFamily="34" charset="0"/>
            </a:endParaRPr>
          </a:p>
          <a:p>
            <a:pPr lvl="0" algn="just"/>
            <a:r>
              <a:rPr lang="es-MX" sz="2400" dirty="0" smtClean="0">
                <a:latin typeface="Franklin Gothic Heavy" panose="020B0903020102020204" pitchFamily="34" charset="0"/>
              </a:rPr>
              <a:t>2. Cuando </a:t>
            </a:r>
            <a:r>
              <a:rPr lang="es-MX" sz="2400" dirty="0">
                <a:latin typeface="Franklin Gothic Heavy" panose="020B0903020102020204" pitchFamily="34" charset="0"/>
              </a:rPr>
              <a:t>a la persona servidora pública le haya sido otorgada una licencia con o sin goce de sueldo, siempre y cuando no haya sido dado de baja de manera definitiva del Instituto Electoral o derive de una suspensión en sueldos y/o funciones</a:t>
            </a:r>
            <a:r>
              <a:rPr lang="es-MX" sz="2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.</a:t>
            </a:r>
          </a:p>
        </p:txBody>
      </p:sp>
      <p:pic>
        <p:nvPicPr>
          <p:cNvPr id="3" name="Picture 4" descr="Gesto De Rechazo PNG Imágenes Y Dibujos Con Fondo Transparente Gratis -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" y="1739366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6" y="165794"/>
            <a:ext cx="1484337" cy="781459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93" y="238241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Personaje Masculino 3d Que Sufre De Depresión O Ansiedad Caminando Con Una  Expresión Triste Y Frustrada PNG ,dibujos Abrumada, Estresado, Emocional PNG  Imagen para Descarga Gratuita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485" y="350682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emas PNG para descargar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79" y="1245427"/>
            <a:ext cx="2431614" cy="21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61395"/>
              </p:ext>
            </p:extLst>
          </p:nvPr>
        </p:nvGraphicFramePr>
        <p:xfrm>
          <a:off x="831287" y="1197408"/>
          <a:ext cx="859976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768">
                  <a:extLst>
                    <a:ext uri="{9D8B030D-6E8A-4147-A177-3AD203B41FA5}">
                      <a16:colId xmlns:a16="http://schemas.microsoft.com/office/drawing/2014/main" val="184379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400" b="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Se</a:t>
                      </a:r>
                      <a:r>
                        <a:rPr lang="es-MX" sz="2400" b="0" baseline="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 iniciará una investigación; de ser el caso, se emitirá el Informe de Presunta Responsabilidad Administrativa, se emplazara a la persona servidora pública  a Procedimiento de Responsabilidad Administrativa, que podría culminar con la imposiciones de una sanción disciplinaria.</a:t>
                      </a:r>
                      <a:endParaRPr lang="es-MX" sz="2400" b="0" dirty="0">
                        <a:solidFill>
                          <a:schemeClr val="tx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45824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12057"/>
              </p:ext>
            </p:extLst>
          </p:nvPr>
        </p:nvGraphicFramePr>
        <p:xfrm>
          <a:off x="831287" y="3973808"/>
          <a:ext cx="943105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1055">
                  <a:extLst>
                    <a:ext uri="{9D8B030D-6E8A-4147-A177-3AD203B41FA5}">
                      <a16:colId xmlns:a16="http://schemas.microsoft.com/office/drawing/2014/main" val="3805390830"/>
                    </a:ext>
                  </a:extLst>
                </a:gridCol>
              </a:tblGrid>
              <a:tr h="1510903"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Efectos: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q"/>
                      </a:pPr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Si</a:t>
                      </a: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 la declaración que no se presento es la </a:t>
                      </a:r>
                      <a:r>
                        <a:rPr lang="es-MX" sz="2400" b="1" u="sng" baseline="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inicial</a:t>
                      </a: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 el nombramiento quedara sin efectos.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q"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Si la que no se presenta es la de </a:t>
                      </a:r>
                      <a:r>
                        <a:rPr lang="es-MX" sz="2400" b="1" u="sng" baseline="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conclusión</a:t>
                      </a: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, se podrá imponer sanción de inhabilitación  de tres meses a un año, y no podrá trabajar en la administración pública. 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5540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09378" y="333035"/>
            <a:ext cx="8205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latin typeface="Franklin Gothic Heavy" panose="020B0903020102020204" pitchFamily="34" charset="0"/>
              </a:rPr>
              <a:t>Consecuencia de </a:t>
            </a:r>
            <a:r>
              <a:rPr lang="es-MX" sz="2800" dirty="0" smtClean="0">
                <a:latin typeface="Franklin Gothic Heavy" panose="020B0903020102020204" pitchFamily="34" charset="0"/>
              </a:rPr>
              <a:t>NO </a:t>
            </a:r>
            <a:r>
              <a:rPr lang="es-MX" sz="2800" dirty="0">
                <a:latin typeface="Franklin Gothic Heavy" panose="020B0903020102020204" pitchFamily="34" charset="0"/>
              </a:rPr>
              <a:t>Presentar la Declaración </a:t>
            </a:r>
            <a:r>
              <a:rPr lang="es-MX" sz="2800" dirty="0" smtClean="0">
                <a:latin typeface="Franklin Gothic Heavy" panose="020B0903020102020204" pitchFamily="34" charset="0"/>
              </a:rPr>
              <a:t>:</a:t>
            </a:r>
            <a:endParaRPr lang="es-MX" sz="2800" dirty="0">
              <a:latin typeface="Franklin Gothic Heavy" panose="020B09030201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7" y="74796"/>
            <a:ext cx="1362253" cy="781459"/>
          </a:xfrm>
          <a:prstGeom prst="rect">
            <a:avLst/>
          </a:prstGeom>
          <a:noFill/>
        </p:spPr>
      </p:pic>
      <p:pic>
        <p:nvPicPr>
          <p:cNvPr id="8" name="Imagen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26" y="278092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Persona Señalando PNG para descargar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43" y="2383054"/>
            <a:ext cx="5000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19" y="657730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28836"/>
              </p:ext>
            </p:extLst>
          </p:nvPr>
        </p:nvGraphicFramePr>
        <p:xfrm>
          <a:off x="3940817" y="639548"/>
          <a:ext cx="461199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1991">
                  <a:extLst>
                    <a:ext uri="{9D8B030D-6E8A-4147-A177-3AD203B41FA5}">
                      <a16:colId xmlns:a16="http://schemas.microsoft.com/office/drawing/2014/main" val="3126677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Declaraciones Públicas</a:t>
                      </a:r>
                      <a:endParaRPr lang="es-MX" sz="2800" dirty="0">
                        <a:solidFill>
                          <a:schemeClr val="tx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23081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59593"/>
              </p:ext>
            </p:extLst>
          </p:nvPr>
        </p:nvGraphicFramePr>
        <p:xfrm>
          <a:off x="925876" y="1883076"/>
          <a:ext cx="835637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6374">
                  <a:extLst>
                    <a:ext uri="{9D8B030D-6E8A-4147-A177-3AD203B41FA5}">
                      <a16:colId xmlns:a16="http://schemas.microsoft.com/office/drawing/2014/main" val="1209250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Todas las declaraciones presentadas son públicas, salvo lo siguiente:</a:t>
                      </a:r>
                    </a:p>
                    <a:p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Datos personales del declarante (RFC, CURP,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 domicilio, estados civil, teléfono, correo electrónico etc.).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Datos de menores de edad y de terceros (personas físicas).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Datos bancarios de inversión o deudas, sus números de cuentas y saldos.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Datos de bienes inmuebles, tales como ubicación, número de registro.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Entre otros datos.</a:t>
                      </a:r>
                      <a:endParaRPr lang="es-MX" sz="2400" dirty="0">
                        <a:solidFill>
                          <a:schemeClr val="tx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442909"/>
                  </a:ext>
                </a:extLst>
              </a:tr>
            </a:tbl>
          </a:graphicData>
        </a:graphic>
      </p:graphicFrame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76" y="248818"/>
            <a:ext cx="1484337" cy="781459"/>
          </a:xfrm>
          <a:prstGeom prst="rect">
            <a:avLst/>
          </a:prstGeom>
          <a:noFill/>
        </p:spPr>
      </p:pic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040" y="318976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31" y="747438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09471"/>
              </p:ext>
            </p:extLst>
          </p:nvPr>
        </p:nvGraphicFramePr>
        <p:xfrm>
          <a:off x="3316051" y="534246"/>
          <a:ext cx="602250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2501">
                  <a:extLst>
                    <a:ext uri="{9D8B030D-6E8A-4147-A177-3AD203B41FA5}">
                      <a16:colId xmlns:a16="http://schemas.microsoft.com/office/drawing/2014/main" val="4264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Ventajas</a:t>
                      </a:r>
                      <a:r>
                        <a:rPr lang="es-MX" sz="2800" baseline="0" dirty="0" smtClean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 del uso de </a:t>
                      </a:r>
                      <a:r>
                        <a:rPr lang="es-MX" sz="2800" baseline="0" dirty="0" err="1" smtClean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DeclaraNet</a:t>
                      </a:r>
                      <a:endParaRPr lang="es-MX" sz="2800" baseline="0" dirty="0" smtClean="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632063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603106"/>
              </p:ext>
            </p:extLst>
          </p:nvPr>
        </p:nvGraphicFramePr>
        <p:xfrm>
          <a:off x="861392" y="1756154"/>
          <a:ext cx="839497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4970">
                  <a:extLst>
                    <a:ext uri="{9D8B030D-6E8A-4147-A177-3AD203B41FA5}">
                      <a16:colId xmlns:a16="http://schemas.microsoft.com/office/drawing/2014/main" val="2828933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Solo se necesita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una computadora con acceso a internet;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Desde la comodidad del hogar u oficina;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Habilitada las 24 horas  los 365 días del año;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Facilidad en el llenado (campos automáticos y leyendas  de ayuda);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Se puede llenar por partes hasta su envío;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Carga automática de datos para futuras declaraciones;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Envío  e impresión del  acuse de manera fácil;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Consulta y descarga en todo momento las declaraciones presentadas y acuses.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36159"/>
                  </a:ext>
                </a:extLst>
              </a:tr>
            </a:tbl>
          </a:graphicData>
        </a:graphic>
      </p:graphicFrame>
      <p:pic>
        <p:nvPicPr>
          <p:cNvPr id="13318" name="Picture 6" descr="Asian Business Woman Pointing On Copy Space Advertisement, Female,  Businesswoman, Gesture PNG Transparent Image and Clipart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01" y="1570512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2" y="143516"/>
            <a:ext cx="1484337" cy="781459"/>
          </a:xfrm>
          <a:prstGeom prst="rect">
            <a:avLst/>
          </a:prstGeom>
          <a:noFill/>
        </p:spPr>
      </p:pic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58" y="213674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48" y="820050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4360" name="Picture 24" descr="Fondos de Persona Pensando, Fotos y Imágenes De Descarga Gratis |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4" y="1084967"/>
            <a:ext cx="3723006" cy="37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84733"/>
              </p:ext>
            </p:extLst>
          </p:nvPr>
        </p:nvGraphicFramePr>
        <p:xfrm>
          <a:off x="4551067" y="347610"/>
          <a:ext cx="512819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8191">
                  <a:extLst>
                    <a:ext uri="{9D8B030D-6E8A-4147-A177-3AD203B41FA5}">
                      <a16:colId xmlns:a16="http://schemas.microsoft.com/office/drawing/2014/main" val="3574070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Tienes Dudas, acláralas</a:t>
                      </a:r>
                      <a:r>
                        <a:rPr lang="es-MX" sz="28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 a través de los siguientes medios:</a:t>
                      </a:r>
                      <a:endParaRPr lang="es-MX" sz="28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26241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488986"/>
              </p:ext>
            </p:extLst>
          </p:nvPr>
        </p:nvGraphicFramePr>
        <p:xfrm>
          <a:off x="4538830" y="1833997"/>
          <a:ext cx="741646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464">
                  <a:extLst>
                    <a:ext uri="{9D8B030D-6E8A-4147-A177-3AD203B41FA5}">
                      <a16:colId xmlns:a16="http://schemas.microsoft.com/office/drawing/2014/main" val="155761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Acude a la oficina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del  OIC en el IEEC</a:t>
                      </a:r>
                      <a:endParaRPr lang="es-MX" sz="240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s-MX" sz="240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Vía electrónica: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   </a:t>
                      </a:r>
                      <a:r>
                        <a:rPr lang="es-MX" sz="2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  <a:hlinkClick r:id="rId4"/>
                        </a:rPr>
                        <a:t>oic@ieec.org.mx</a:t>
                      </a:r>
                      <a:endParaRPr lang="es-MX" sz="2400" b="1" i="1" u="sng" kern="1200" dirty="0" smtClean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2400" b="1" i="1" u="sng" kern="1200" dirty="0" smtClean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MX" sz="2400" b="1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Mirositio</a:t>
                      </a:r>
                      <a:r>
                        <a:rPr lang="es-MX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del OIC:</a:t>
                      </a:r>
                      <a:r>
                        <a:rPr lang="es-MX" sz="2400" b="1" i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Información actualizada,  instructivos de llenado y las respuestas más frecuentes.)</a:t>
                      </a:r>
                      <a:endParaRPr lang="es-MX" sz="2400" b="1" i="0" u="sng" kern="1200" dirty="0" smtClean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endParaRPr lang="es-MX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98683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058283"/>
              </p:ext>
            </p:extLst>
          </p:nvPr>
        </p:nvGraphicFramePr>
        <p:xfrm>
          <a:off x="1263173" y="5255220"/>
          <a:ext cx="58343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4302">
                  <a:extLst>
                    <a:ext uri="{9D8B030D-6E8A-4147-A177-3AD203B41FA5}">
                      <a16:colId xmlns:a16="http://schemas.microsoft.com/office/drawing/2014/main" val="155761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i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Vía telefónica:</a:t>
                      </a:r>
                      <a:r>
                        <a:rPr lang="es-MX" sz="2400" i="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MX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98112-73-010 Ext.2011 </a:t>
                      </a:r>
                    </a:p>
                    <a:p>
                      <a:r>
                        <a:rPr lang="es-MX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Lunes a viernes 8:00 a 15:00 horas</a:t>
                      </a:r>
                      <a:endParaRPr lang="es-MX" sz="2400" i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698683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12074"/>
              </p:ext>
            </p:extLst>
          </p:nvPr>
        </p:nvGraphicFramePr>
        <p:xfrm>
          <a:off x="1093143" y="1513957"/>
          <a:ext cx="137268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81">
                  <a:extLst>
                    <a:ext uri="{9D8B030D-6E8A-4147-A177-3AD203B41FA5}">
                      <a16:colId xmlns:a16="http://schemas.microsoft.com/office/drawing/2014/main" val="1619555903"/>
                    </a:ext>
                  </a:extLst>
                </a:gridCol>
              </a:tblGrid>
              <a:tr h="253927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OIC</a:t>
                      </a:r>
                      <a:r>
                        <a:rPr lang="es-MX" sz="3600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</a:rPr>
                        <a:t>IC</a:t>
                      </a:r>
                      <a:endParaRPr lang="es-MX" sz="3600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569738"/>
                  </a:ext>
                </a:extLst>
              </a:tr>
            </a:tbl>
          </a:graphicData>
        </a:graphic>
      </p:graphicFrame>
      <p:pic>
        <p:nvPicPr>
          <p:cNvPr id="20" name="Imagen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74" y="94197"/>
            <a:ext cx="1484337" cy="781459"/>
          </a:xfrm>
          <a:prstGeom prst="rect">
            <a:avLst/>
          </a:prstGeom>
          <a:noFill/>
        </p:spPr>
      </p:pic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057" y="342470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31" y="747438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076" name="Picture 4" descr="Expresión de agradecimiento con personas que usan tecnología. | Foto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57" y="1712069"/>
            <a:ext cx="6887183" cy="37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68462"/>
              </p:ext>
            </p:extLst>
          </p:nvPr>
        </p:nvGraphicFramePr>
        <p:xfrm>
          <a:off x="1449421" y="5914237"/>
          <a:ext cx="89105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0536">
                  <a:extLst>
                    <a:ext uri="{9D8B030D-6E8A-4147-A177-3AD203B41FA5}">
                      <a16:colId xmlns:a16="http://schemas.microsoft.com/office/drawing/2014/main" val="2253237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¡ Declarar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 es un acto de Integridad y Transparencia !</a:t>
                      </a:r>
                      <a:endParaRPr lang="es-MX" sz="2400" dirty="0">
                        <a:solidFill>
                          <a:schemeClr val="tx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611404"/>
                  </a:ext>
                </a:extLst>
              </a:tr>
            </a:tbl>
          </a:graphicData>
        </a:graphic>
      </p:graphicFrame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84" y="221985"/>
            <a:ext cx="1484337" cy="781459"/>
          </a:xfrm>
          <a:prstGeom prst="rect">
            <a:avLst/>
          </a:prstGeom>
          <a:noFill/>
        </p:spPr>
      </p:pic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025" y="328072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24" y="601278"/>
            <a:ext cx="7398231" cy="54892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81741"/>
              </p:ext>
            </p:extLst>
          </p:nvPr>
        </p:nvGraphicFramePr>
        <p:xfrm>
          <a:off x="1082319" y="1605199"/>
          <a:ext cx="94705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570">
                  <a:extLst>
                    <a:ext uri="{9D8B030D-6E8A-4147-A177-3AD203B41FA5}">
                      <a16:colId xmlns:a16="http://schemas.microsoft.com/office/drawing/2014/main" val="1384946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LEY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GENERAL DE RESPONSABILIDADES ADMINISTRATIVAS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90029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650924" y="2191754"/>
            <a:ext cx="8333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Franklin Gothic Heavy" panose="020B0903020102020204" pitchFamily="34" charset="0"/>
              </a:rPr>
              <a:t>Artículo 32.  </a:t>
            </a:r>
            <a:r>
              <a:rPr lang="es-MX" sz="2400" u="sng" dirty="0">
                <a:latin typeface="Franklin Gothic Heavy" panose="020B0903020102020204" pitchFamily="34" charset="0"/>
              </a:rPr>
              <a:t>Estarán obligados  a presentar las declaraciones de situación patrimonial y de interés, bajo protesta de decir verdad </a:t>
            </a:r>
            <a:r>
              <a:rPr lang="es-MX" sz="2400" dirty="0">
                <a:latin typeface="Franklin Gothic Heavy" panose="020B0903020102020204" pitchFamily="34" charset="0"/>
              </a:rPr>
              <a:t>y ante las Secretarías  o su respectivo </a:t>
            </a:r>
            <a:r>
              <a:rPr lang="es-MX" sz="2400" u="sng" dirty="0">
                <a:latin typeface="Franklin Gothic Heavy" panose="020B0903020102020204" pitchFamily="34" charset="0"/>
              </a:rPr>
              <a:t>Órgano interno de control, todos los Servidores Públicos</a:t>
            </a:r>
            <a:r>
              <a:rPr lang="es-MX" sz="2400" dirty="0">
                <a:latin typeface="Franklin Gothic Heavy" panose="020B0903020102020204" pitchFamily="34" charset="0"/>
              </a:rPr>
              <a:t>, en los términos previsto en la presente Ley…</a:t>
            </a:r>
          </a:p>
        </p:txBody>
      </p:sp>
      <p:pic>
        <p:nvPicPr>
          <p:cNvPr id="2064" name="Picture 16" descr="Joven Señalando PNG Imágenes Y Dibujos Con Fondo Transparente Gratis -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67" y="3345916"/>
            <a:ext cx="515302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922" y="217257"/>
            <a:ext cx="1081791" cy="57945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1" y="143326"/>
            <a:ext cx="1484337" cy="781459"/>
          </a:xfrm>
          <a:prstGeom prst="rect">
            <a:avLst/>
          </a:prstGeom>
          <a:noFill/>
        </p:spPr>
      </p:pic>
      <p:sp>
        <p:nvSpPr>
          <p:cNvPr id="3" name="Rectángulo redondeado 2"/>
          <p:cNvSpPr/>
          <p:nvPr/>
        </p:nvSpPr>
        <p:spPr>
          <a:xfrm>
            <a:off x="3608429" y="527234"/>
            <a:ext cx="4418349" cy="779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FUNDAMENTO LEGAL</a:t>
            </a:r>
            <a:endParaRPr lang="es-MX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0307"/>
              </p:ext>
            </p:extLst>
          </p:nvPr>
        </p:nvGraphicFramePr>
        <p:xfrm>
          <a:off x="1034321" y="1465384"/>
          <a:ext cx="9999409" cy="847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9409">
                  <a:extLst>
                    <a:ext uri="{9D8B030D-6E8A-4147-A177-3AD203B41FA5}">
                      <a16:colId xmlns:a16="http://schemas.microsoft.com/office/drawing/2014/main" val="552894462"/>
                    </a:ext>
                  </a:extLst>
                </a:gridCol>
              </a:tblGrid>
              <a:tr h="847639">
                <a:tc>
                  <a:txBody>
                    <a:bodyPr/>
                    <a:lstStyle/>
                    <a:p>
                      <a:pPr algn="just"/>
                      <a:r>
                        <a:rPr lang="es-MX" sz="2400" b="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¿Qué es</a:t>
                      </a:r>
                      <a:r>
                        <a:rPr lang="es-MX" sz="2400" b="0" baseline="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 la Declaración de Situación Patrimonial y de Interés?</a:t>
                      </a:r>
                      <a:endParaRPr lang="es-MX" sz="2400" b="0" dirty="0">
                        <a:solidFill>
                          <a:schemeClr val="tx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907196"/>
                  </a:ext>
                </a:extLst>
              </a:tr>
            </a:tbl>
          </a:graphicData>
        </a:graphic>
      </p:graphicFrame>
      <p:sp>
        <p:nvSpPr>
          <p:cNvPr id="5" name="Terminador 4"/>
          <p:cNvSpPr/>
          <p:nvPr/>
        </p:nvSpPr>
        <p:spPr>
          <a:xfrm>
            <a:off x="1314753" y="2185471"/>
            <a:ext cx="7563775" cy="439288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chemeClr val="tx1"/>
                </a:solidFill>
                <a:latin typeface="Franklin Gothic Heavy" panose="020B0903020102020204" pitchFamily="34" charset="0"/>
              </a:rPr>
              <a:t>Es el instrumento a través del cual las personas servidoras </a:t>
            </a:r>
            <a:r>
              <a:rPr lang="es-MX" sz="20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públicas </a:t>
            </a:r>
            <a:r>
              <a:rPr lang="es-MX" sz="2000" dirty="0">
                <a:solidFill>
                  <a:schemeClr val="tx1"/>
                </a:solidFill>
                <a:latin typeface="Franklin Gothic Heavy" panose="020B0903020102020204" pitchFamily="34" charset="0"/>
              </a:rPr>
              <a:t>transparentan el estado y evolución de  su patrimonio </a:t>
            </a:r>
            <a:r>
              <a:rPr lang="es-MX" sz="20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y sus intereses</a:t>
            </a:r>
            <a:r>
              <a:rPr lang="es-MX" sz="2000" dirty="0">
                <a:solidFill>
                  <a:schemeClr val="tx1"/>
                </a:solidFill>
                <a:latin typeface="Franklin Gothic Heavy" panose="020B0903020102020204" pitchFamily="34" charset="0"/>
              </a:rPr>
              <a:t>, desde el inicio hasta el fin de  su empleo, cargo o comisión.</a:t>
            </a:r>
          </a:p>
          <a:p>
            <a:pPr algn="just"/>
            <a:r>
              <a:rPr lang="es-MX" sz="2000" dirty="0">
                <a:solidFill>
                  <a:schemeClr val="tx1"/>
                </a:solidFill>
                <a:latin typeface="Franklin Gothic Heavy" panose="020B0903020102020204" pitchFamily="34" charset="0"/>
              </a:rPr>
              <a:t>  </a:t>
            </a:r>
          </a:p>
          <a:p>
            <a:pPr algn="just"/>
            <a:r>
              <a:rPr lang="es-MX" sz="2000" dirty="0">
                <a:solidFill>
                  <a:schemeClr val="tx1"/>
                </a:solidFill>
                <a:latin typeface="Franklin Gothic Heavy" panose="020B0903020102020204" pitchFamily="34" charset="0"/>
              </a:rPr>
              <a:t>También sirve para conocer las actividades o relaciones que podrían interferir con el ejercicio imparcial y objetivo  de sus funciones o la toma de decisiones, esto es incurrir en </a:t>
            </a:r>
            <a:r>
              <a:rPr lang="es-MX" sz="20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conflicto </a:t>
            </a:r>
            <a:r>
              <a:rPr lang="es-MX" sz="2000" dirty="0">
                <a:solidFill>
                  <a:schemeClr val="tx1"/>
                </a:solidFill>
                <a:latin typeface="Franklin Gothic Heavy" panose="020B0903020102020204" pitchFamily="34" charset="0"/>
              </a:rPr>
              <a:t>de interés</a:t>
            </a: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22" y="1368724"/>
            <a:ext cx="7398231" cy="54892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7" name="Imagen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" y="111739"/>
            <a:ext cx="1484337" cy="781459"/>
          </a:xfrm>
          <a:prstGeom prst="rect">
            <a:avLst/>
          </a:prstGeom>
          <a:noFill/>
        </p:spPr>
      </p:pic>
      <p:pic>
        <p:nvPicPr>
          <p:cNvPr id="1026" name="Picture 2" descr="Maestro Señalando PNG para descargar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28" y="2017434"/>
            <a:ext cx="331347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1689195" y="200252"/>
            <a:ext cx="8378082" cy="106002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TRANSPARENCIA Y RENDICIÓN DE CUENTAS</a:t>
            </a:r>
            <a:endParaRPr lang="es-MX" sz="3200" b="1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916" y="340559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59" y="658823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666933"/>
              </p:ext>
            </p:extLst>
          </p:nvPr>
        </p:nvGraphicFramePr>
        <p:xfrm>
          <a:off x="4232797" y="1988058"/>
          <a:ext cx="726892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8928">
                  <a:extLst>
                    <a:ext uri="{9D8B030D-6E8A-4147-A177-3AD203B41FA5}">
                      <a16:colId xmlns:a16="http://schemas.microsoft.com/office/drawing/2014/main" val="163596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b="0" dirty="0" smtClean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¿Quienes  están obligados a presentarla ?</a:t>
                      </a:r>
                      <a:endParaRPr lang="es-MX" sz="2800" b="0" dirty="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597171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91050"/>
              </p:ext>
            </p:extLst>
          </p:nvPr>
        </p:nvGraphicFramePr>
        <p:xfrm>
          <a:off x="4215861" y="2809101"/>
          <a:ext cx="714883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830">
                  <a:extLst>
                    <a:ext uri="{9D8B030D-6E8A-4147-A177-3AD203B41FA5}">
                      <a16:colId xmlns:a16="http://schemas.microsoft.com/office/drawing/2014/main" val="3038444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Todas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 las personas servidoras públicas del IEEC, independiente de su nivel jerárquico o tipo de contratación </a:t>
                      </a:r>
                      <a:endParaRPr lang="es-MX" sz="2400" dirty="0">
                        <a:solidFill>
                          <a:schemeClr val="tx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580307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35139"/>
              </p:ext>
            </p:extLst>
          </p:nvPr>
        </p:nvGraphicFramePr>
        <p:xfrm>
          <a:off x="1988598" y="5717527"/>
          <a:ext cx="869448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4487">
                  <a:extLst>
                    <a:ext uri="{9D8B030D-6E8A-4147-A177-3AD203B41FA5}">
                      <a16:colId xmlns:a16="http://schemas.microsoft.com/office/drawing/2014/main" val="3038444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Desde nivel operativo hasta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la Presidencia del Consejo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580307"/>
                  </a:ext>
                </a:extLst>
              </a:tr>
            </a:tbl>
          </a:graphicData>
        </a:graphic>
      </p:graphicFrame>
      <p:pic>
        <p:nvPicPr>
          <p:cNvPr id="4098" name="Picture 2" descr="Asombro PNG, Dibujos, Vectores Para Descarga Gratuita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4" y="1961354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63596"/>
              </p:ext>
            </p:extLst>
          </p:nvPr>
        </p:nvGraphicFramePr>
        <p:xfrm>
          <a:off x="4232797" y="4641784"/>
          <a:ext cx="713189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1894">
                  <a:extLst>
                    <a:ext uri="{9D8B030D-6E8A-4147-A177-3AD203B41FA5}">
                      <a16:colId xmlns:a16="http://schemas.microsoft.com/office/drawing/2014/main" val="3038444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es-MX" sz="2800" dirty="0">
                        <a:solidFill>
                          <a:srgbClr val="7030A0"/>
                        </a:solidFill>
                        <a:latin typeface="Franklin Gothic Heavy" panose="020B09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580307"/>
                  </a:ext>
                </a:extLst>
              </a:tr>
            </a:tbl>
          </a:graphicData>
        </a:graphic>
      </p:graphicFrame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2" y="136444"/>
            <a:ext cx="1484337" cy="781459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4149877" y="4353612"/>
            <a:ext cx="7214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También presenta si la persona   es contratada bajo el régimen de honorarios asimilados a salarios</a:t>
            </a:r>
            <a:r>
              <a:rPr lang="es-MX" sz="16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5589569" y="522999"/>
            <a:ext cx="4418349" cy="779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SUJETOS OBLIGADOS</a:t>
            </a:r>
            <a:endParaRPr lang="es-MX" sz="3200" b="1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62" y="387351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72" y="952931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122" name="Picture 2" descr="Personas Señalando PNG para descargar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55" y="2462177"/>
            <a:ext cx="2667399" cy="207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72747"/>
              </p:ext>
            </p:extLst>
          </p:nvPr>
        </p:nvGraphicFramePr>
        <p:xfrm>
          <a:off x="786045" y="1659968"/>
          <a:ext cx="463306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066">
                  <a:extLst>
                    <a:ext uri="{9D8B030D-6E8A-4147-A177-3AD203B41FA5}">
                      <a16:colId xmlns:a16="http://schemas.microsoft.com/office/drawing/2014/main" val="1896040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Lugar de presentación</a:t>
                      </a:r>
                      <a:endParaRPr lang="es-MX" sz="2400" dirty="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391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5063"/>
              </p:ext>
            </p:extLst>
          </p:nvPr>
        </p:nvGraphicFramePr>
        <p:xfrm>
          <a:off x="1083051" y="2692138"/>
          <a:ext cx="4039053" cy="354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053">
                  <a:extLst>
                    <a:ext uri="{9D8B030D-6E8A-4147-A177-3AD203B41FA5}">
                      <a16:colId xmlns:a16="http://schemas.microsoft.com/office/drawing/2014/main" val="2641747754"/>
                    </a:ext>
                  </a:extLst>
                </a:gridCol>
              </a:tblGrid>
              <a:tr h="3540858">
                <a:tc>
                  <a:txBody>
                    <a:bodyPr/>
                    <a:lstStyle/>
                    <a:p>
                      <a:pPr algn="just"/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Órgano Interno de Control del Instituto Electoral del Estado de Campeche.</a:t>
                      </a:r>
                    </a:p>
                    <a:p>
                      <a:pPr algn="just"/>
                      <a:endParaRPr lang="es-MX" sz="2400" baseline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just"/>
                      <a:endParaRPr lang="es-MX" sz="2400" baseline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just"/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Av. Fundadores Núm. 18 Área Ah Kim Pech. C.P. 24014, Campeche Mex.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5151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96994"/>
              </p:ext>
            </p:extLst>
          </p:nvPr>
        </p:nvGraphicFramePr>
        <p:xfrm>
          <a:off x="7753954" y="989012"/>
          <a:ext cx="371292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924">
                  <a:extLst>
                    <a:ext uri="{9D8B030D-6E8A-4147-A177-3AD203B41FA5}">
                      <a16:colId xmlns:a16="http://schemas.microsoft.com/office/drawing/2014/main" val="4207176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Formas de Presentación  de las declaraciones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 </a:t>
                      </a:r>
                      <a:endParaRPr lang="es-MX" sz="2400" dirty="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83402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38388"/>
              </p:ext>
            </p:extLst>
          </p:nvPr>
        </p:nvGraphicFramePr>
        <p:xfrm>
          <a:off x="7753954" y="5406627"/>
          <a:ext cx="385496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967">
                  <a:extLst>
                    <a:ext uri="{9D8B030D-6E8A-4147-A177-3AD203B41FA5}">
                      <a16:colId xmlns:a16="http://schemas.microsoft.com/office/drawing/2014/main" val="3073531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 través</a:t>
                      </a: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de la pagina:</a:t>
                      </a:r>
                    </a:p>
                    <a:p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http://declaranet.oplecamp.org.mx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895952"/>
                  </a:ext>
                </a:extLst>
              </a:tr>
            </a:tbl>
          </a:graphicData>
        </a:graphic>
      </p:graphicFrame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0" y="171472"/>
            <a:ext cx="1484337" cy="781459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54" y="2133299"/>
            <a:ext cx="3813103" cy="2842389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55" y="171472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Mujeres Pensando PNG Imágenes Y Dibujos Con Fondo Transparente Gratis -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4" y="1602987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81" y="511530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38567"/>
              </p:ext>
            </p:extLst>
          </p:nvPr>
        </p:nvGraphicFramePr>
        <p:xfrm>
          <a:off x="2836085" y="236345"/>
          <a:ext cx="728922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9222">
                  <a:extLst>
                    <a:ext uri="{9D8B030D-6E8A-4147-A177-3AD203B41FA5}">
                      <a16:colId xmlns:a16="http://schemas.microsoft.com/office/drawing/2014/main" val="910457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bg1"/>
                          </a:solidFill>
                          <a:latin typeface="Franklin Gothic Heavy" panose="020B0903020102020204" pitchFamily="34" charset="0"/>
                        </a:rPr>
                        <a:t>Tipos de Declaraciones y Plazos para presentarlas</a:t>
                      </a:r>
                      <a:endParaRPr lang="es-MX" sz="2400" dirty="0">
                        <a:solidFill>
                          <a:schemeClr val="bg1"/>
                        </a:solidFill>
                        <a:latin typeface="Franklin Gothic Heavy" panose="020B09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6894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23591"/>
              </p:ext>
            </p:extLst>
          </p:nvPr>
        </p:nvGraphicFramePr>
        <p:xfrm>
          <a:off x="4569844" y="1188718"/>
          <a:ext cx="36379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996">
                  <a:extLst>
                    <a:ext uri="{9D8B030D-6E8A-4147-A177-3AD203B41FA5}">
                      <a16:colId xmlns:a16="http://schemas.microsoft.com/office/drawing/2014/main" val="2223985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Artículo 33 de la LGRA: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539843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696444" y="1743747"/>
            <a:ext cx="91731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buAutoNum type="romanUcPeriod"/>
            </a:pPr>
            <a:r>
              <a:rPr lang="es-MX" sz="2400" b="1" u="sng" dirty="0" smtClean="0">
                <a:latin typeface="Arial Rounded MT Bold" panose="020F0704030504030204" pitchFamily="34" charset="0"/>
              </a:rPr>
              <a:t>Inicial.- </a:t>
            </a:r>
            <a:r>
              <a:rPr lang="es-MX" sz="2400" b="1" dirty="0" smtClean="0">
                <a:latin typeface="Arial Rounded MT Bold" panose="020F0704030504030204" pitchFamily="34" charset="0"/>
              </a:rPr>
              <a:t>dentro de los 60 días naturales siguientes a la toma de posesión con motivo del: </a:t>
            </a:r>
          </a:p>
          <a:p>
            <a:pPr algn="just"/>
            <a:endParaRPr lang="es-MX" sz="2400" b="1" dirty="0" smtClean="0">
              <a:latin typeface="Arial Rounded MT Bold" panose="020F0704030504030204" pitchFamily="34" charset="0"/>
            </a:endParaRPr>
          </a:p>
          <a:p>
            <a:pPr lvl="1" algn="just"/>
            <a:r>
              <a:rPr lang="es-MX" sz="2400" b="1" dirty="0" smtClean="0">
                <a:latin typeface="Arial Rounded MT Bold" panose="020F0704030504030204" pitchFamily="34" charset="0"/>
              </a:rPr>
              <a:t>a)Ingreso al servicio público por primera vez; </a:t>
            </a:r>
          </a:p>
          <a:p>
            <a:pPr lvl="1" algn="just"/>
            <a:r>
              <a:rPr lang="es-MX" sz="2400" b="1" dirty="0" smtClean="0">
                <a:latin typeface="Arial Rounded MT Bold" panose="020F0704030504030204" pitchFamily="34" charset="0"/>
              </a:rPr>
              <a:t>b)Reingreso al servicio público después de 60 días naturales de la conclusión de su último encargo;</a:t>
            </a:r>
          </a:p>
          <a:p>
            <a:pPr algn="just"/>
            <a:r>
              <a:rPr lang="es-MX" sz="2400" b="1" dirty="0" smtClean="0">
                <a:latin typeface="Arial Rounded MT Bold" panose="020F0704030504030204" pitchFamily="34" charset="0"/>
              </a:rPr>
              <a:t> </a:t>
            </a:r>
          </a:p>
          <a:p>
            <a:pPr algn="just"/>
            <a:r>
              <a:rPr lang="es-MX" sz="2400" b="1" dirty="0" smtClean="0">
                <a:latin typeface="Arial Rounded MT Bold" panose="020F0704030504030204" pitchFamily="34" charset="0"/>
              </a:rPr>
              <a:t>II. Modificación.- mayo de cada año;</a:t>
            </a:r>
          </a:p>
          <a:p>
            <a:pPr algn="just"/>
            <a:endParaRPr lang="es-MX" sz="2400" b="1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es-MX" sz="2400" b="1" dirty="0" smtClean="0">
                <a:latin typeface="Arial Rounded MT Bold" panose="020F0704030504030204" pitchFamily="34" charset="0"/>
              </a:rPr>
              <a:t> III. </a:t>
            </a:r>
            <a:r>
              <a:rPr lang="es-MX" sz="2400" b="1" u="sng" dirty="0" smtClean="0">
                <a:latin typeface="Arial Rounded MT Bold" panose="020F0704030504030204" pitchFamily="34" charset="0"/>
              </a:rPr>
              <a:t>Conclusión.- </a:t>
            </a:r>
            <a:r>
              <a:rPr lang="es-MX" sz="2400" b="1" dirty="0" smtClean="0">
                <a:latin typeface="Arial Rounded MT Bold" panose="020F0704030504030204" pitchFamily="34" charset="0"/>
              </a:rPr>
              <a:t>dentro de los 60 días naturales a la conclusión del encargo.</a:t>
            </a:r>
            <a:endParaRPr lang="es-MX" sz="24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98987"/>
              </p:ext>
            </p:extLst>
          </p:nvPr>
        </p:nvGraphicFramePr>
        <p:xfrm>
          <a:off x="971942" y="5996560"/>
          <a:ext cx="11034523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4523">
                  <a:extLst>
                    <a:ext uri="{9D8B030D-6E8A-4147-A177-3AD203B41FA5}">
                      <a16:colId xmlns:a16="http://schemas.microsoft.com/office/drawing/2014/main" val="1079186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ndependiente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de los plazos señalados, la declaración de interés se podrá presentar en cualquier momento que se actualice un posible conflicto de interés.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108321"/>
                  </a:ext>
                </a:extLst>
              </a:tr>
            </a:tbl>
          </a:graphicData>
        </a:graphic>
      </p:graphicFrame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7" y="114170"/>
            <a:ext cx="1484337" cy="781459"/>
          </a:xfrm>
          <a:prstGeom prst="rect">
            <a:avLst/>
          </a:prstGeom>
          <a:noFill/>
        </p:spPr>
      </p:pic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95" y="349986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05" y="1057757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074" name="Picture 2" descr="Una Lupa Sostenida Por Una Figura Que Simboliza La Investigación O La  Investigación PNG ,dibujos Una Lupa Sostenida Por Una Figura, Simbolizando  Investigación O Investigación, Lupa PNG Imagen para Descarga Gratuita |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4" y="1264383"/>
            <a:ext cx="3351861" cy="33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53436"/>
              </p:ext>
            </p:extLst>
          </p:nvPr>
        </p:nvGraphicFramePr>
        <p:xfrm>
          <a:off x="2419143" y="276871"/>
          <a:ext cx="763102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1028">
                  <a:extLst>
                    <a:ext uri="{9D8B030D-6E8A-4147-A177-3AD203B41FA5}">
                      <a16:colId xmlns:a16="http://schemas.microsoft.com/office/drawing/2014/main" val="910457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Tipos de formatos atendiendo</a:t>
                      </a:r>
                      <a:r>
                        <a:rPr lang="es-MX" sz="2800" baseline="0" dirty="0" smtClean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  al nivel jerárquico</a:t>
                      </a:r>
                      <a:endParaRPr lang="es-MX" sz="2800" dirty="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6894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62589"/>
              </p:ext>
            </p:extLst>
          </p:nvPr>
        </p:nvGraphicFramePr>
        <p:xfrm>
          <a:off x="920901" y="4459426"/>
          <a:ext cx="10376364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6364">
                  <a:extLst>
                    <a:ext uri="{9D8B030D-6E8A-4147-A177-3AD203B41FA5}">
                      <a16:colId xmlns:a16="http://schemas.microsoft.com/office/drawing/2014/main" val="1079186388"/>
                    </a:ext>
                  </a:extLst>
                </a:gridCol>
              </a:tblGrid>
              <a:tr h="927520"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Simplificada: </a:t>
                      </a:r>
                    </a:p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Personas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servidoras públicas </a:t>
                      </a:r>
                      <a:r>
                        <a:rPr lang="es-MX" sz="2400" b="1" kern="12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con nivel menor que jefa o jefe de departamento u homologo (datos de la persona servidora</a:t>
                      </a:r>
                      <a:r>
                        <a:rPr lang="es-MX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pública, de su cargo, experiencia, estudios realizados e ingresos).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108321"/>
                  </a:ext>
                </a:extLst>
              </a:tr>
            </a:tbl>
          </a:graphicData>
        </a:graphic>
      </p:graphicFrame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6" y="78405"/>
            <a:ext cx="1484337" cy="781459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3617345" y="1413751"/>
            <a:ext cx="7871170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MX" sz="3200" dirty="0">
                <a:latin typeface="Eras Bold ITC" panose="020B0907030504020204" pitchFamily="34" charset="0"/>
              </a:rPr>
              <a:t>Completa:  </a:t>
            </a:r>
          </a:p>
          <a:p>
            <a:pPr algn="just"/>
            <a:r>
              <a:rPr lang="es-MX" sz="2400" b="1" dirty="0">
                <a:latin typeface="Arial Rounded MT Bold" panose="020F0704030504030204" pitchFamily="34" charset="0"/>
              </a:rPr>
              <a:t>Personas servidoras públicas con nivel jerárquico igual o mayor a jefa o jefe de departamento u homologo, hasta consejerías electorales. ( datos de la persona servidora pública, de su pareja y dependientes económicos, incluyendo bienes, cuentas bancarias y declaración de interés. </a:t>
            </a:r>
          </a:p>
        </p:txBody>
      </p:sp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05" y="276871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iseño De Ilustración De Vector De Imagen De Icono De Computadora Portátil  Ilustraciones svg, vectoriales, clip art vectorizado libre de derechos.  Image 766832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19680" r="7877" b="20317"/>
          <a:stretch/>
        </p:blipFill>
        <p:spPr bwMode="auto">
          <a:xfrm>
            <a:off x="9706257" y="5364630"/>
            <a:ext cx="2103654" cy="14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22" y="850294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88916"/>
              </p:ext>
            </p:extLst>
          </p:nvPr>
        </p:nvGraphicFramePr>
        <p:xfrm>
          <a:off x="3783555" y="253216"/>
          <a:ext cx="492129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295">
                  <a:extLst>
                    <a:ext uri="{9D8B030D-6E8A-4147-A177-3AD203B41FA5}">
                      <a16:colId xmlns:a16="http://schemas.microsoft.com/office/drawing/2014/main" val="1821962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36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Declaración Inicial</a:t>
                      </a:r>
                      <a:r>
                        <a:rPr lang="es-MX" sz="3600" baseline="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 </a:t>
                      </a:r>
                      <a:endParaRPr lang="es-MX" sz="3600" dirty="0">
                        <a:solidFill>
                          <a:schemeClr val="tx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96225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73287"/>
              </p:ext>
            </p:extLst>
          </p:nvPr>
        </p:nvGraphicFramePr>
        <p:xfrm>
          <a:off x="820183" y="1373493"/>
          <a:ext cx="11104633" cy="4955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633">
                  <a:extLst>
                    <a:ext uri="{9D8B030D-6E8A-4147-A177-3AD203B41FA5}">
                      <a16:colId xmlns:a16="http://schemas.microsoft.com/office/drawing/2014/main" val="3010369866"/>
                    </a:ext>
                  </a:extLst>
                </a:gridCol>
              </a:tblGrid>
              <a:tr h="4955731">
                <a:tc>
                  <a:txBody>
                    <a:bodyPr/>
                    <a:lstStyle/>
                    <a:p>
                      <a:r>
                        <a:rPr lang="es-MX" sz="280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Pasos</a:t>
                      </a:r>
                      <a:r>
                        <a:rPr lang="es-MX" sz="2800" baseline="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 para realizarla:</a:t>
                      </a:r>
                    </a:p>
                    <a:p>
                      <a:endParaRPr lang="es-MX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457200" indent="-457200" algn="just">
                        <a:buAutoNum type="arabicPeriod"/>
                      </a:pP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Regístrate: Ingresando a la liga electrónica </a:t>
                      </a:r>
                      <a:r>
                        <a:rPr lang="es-MX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  <a:hlinkClick r:id="rId4"/>
                        </a:rPr>
                        <a:t>http://declaranet.oplecam.org.mx</a:t>
                      </a:r>
                      <a:r>
                        <a:rPr lang="es-MX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,</a:t>
                      </a:r>
                      <a:r>
                        <a:rPr lang="es-MX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coloca tu </a:t>
                      </a:r>
                      <a:r>
                        <a:rPr lang="es-MX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0"/>
                        </a:rPr>
                        <a:t>CURP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y 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selecciona la opción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MX" sz="2000" b="1" baseline="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“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¿Nuevo Usuario? Regístrate”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,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ingresa tu RFC con </a:t>
                      </a:r>
                      <a:r>
                        <a:rPr lang="es-MX" sz="2000" b="1" baseline="0" dirty="0" err="1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homoclave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y una  contraseña (sin símbolos y al menos de 8 caracteres alfanuméricos).</a:t>
                      </a:r>
                    </a:p>
                    <a:p>
                      <a:pPr marL="457200" indent="-457200" algn="just">
                        <a:buAutoNum type="arabicPeriod"/>
                      </a:pP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Inicia Sesión: </a:t>
                      </a:r>
                      <a:r>
                        <a:rPr lang="es-MX" sz="2000" b="1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Ingresa tu CURP y la contraseña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que elegiste en el paso 1.</a:t>
                      </a:r>
                    </a:p>
                    <a:p>
                      <a:pPr marL="457200" indent="-457200" algn="just">
                        <a:buAutoNum type="arabicPeriod"/>
                      </a:pP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Elige la modalidad: Dentro del sistema selecciona el  botón “</a:t>
                      </a:r>
                      <a:r>
                        <a:rPr lang="es-MX" sz="2000" b="1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Nueva declaración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”, indica  que es tipo “Inicio” y elige el año en curso.</a:t>
                      </a:r>
                    </a:p>
                    <a:p>
                      <a:pPr marL="457200" indent="-457200" algn="just">
                        <a:buAutoNum type="arabicPeriod"/>
                      </a:pP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Llena la información: </a:t>
                      </a:r>
                      <a:r>
                        <a:rPr lang="es-MX" sz="2000" b="1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Completa los rubros requeridos 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(datos generales, datos curriculares,  domicilio ingresos etc.). Recuerda darle guardar a todos los campos, para no perder tu información.</a:t>
                      </a:r>
                    </a:p>
                    <a:p>
                      <a:pPr marL="457200" indent="-457200" algn="just">
                        <a:buAutoNum type="arabicPeriod"/>
                      </a:pP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Firma y envía: Utiliza tu CURP y contraseña para </a:t>
                      </a:r>
                      <a:r>
                        <a:rPr lang="es-MX" sz="2000" b="1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firmar tu declaración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, deberás imprimir el acuse, firmarlo de forma autógrafa y entregarlo físicamente en las oficinas del Órgano Interno de Control del IEEC.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379771"/>
                  </a:ext>
                </a:extLst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3" y="141861"/>
            <a:ext cx="1484337" cy="781459"/>
          </a:xfrm>
          <a:prstGeom prst="rect">
            <a:avLst/>
          </a:prstGeom>
          <a:noFill/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346443"/>
              </p:ext>
            </p:extLst>
          </p:nvPr>
        </p:nvGraphicFramePr>
        <p:xfrm>
          <a:off x="10032001" y="5811064"/>
          <a:ext cx="145216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6">
                  <a:extLst>
                    <a:ext uri="{9D8B030D-6E8A-4147-A177-3AD203B41FA5}">
                      <a16:colId xmlns:a16="http://schemas.microsoft.com/office/drawing/2014/main" val="47296662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es-MX" sz="2000" dirty="0" err="1" smtClean="0">
                          <a:solidFill>
                            <a:srgbClr val="C00000"/>
                          </a:solidFill>
                        </a:rPr>
                        <a:t>DeclaraNet</a:t>
                      </a:r>
                      <a:endParaRPr lang="es-MX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002230"/>
                  </a:ext>
                </a:extLst>
              </a:tr>
            </a:tbl>
          </a:graphicData>
        </a:graphic>
      </p:graphicFrame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478" y="253216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ntalla de computadora de escritorio con lupa y lista - Iconos gratis de  computad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557" y="807048"/>
            <a:ext cx="1240500" cy="12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68" y="1033201"/>
            <a:ext cx="7398231" cy="54892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9572"/>
              </p:ext>
            </p:extLst>
          </p:nvPr>
        </p:nvGraphicFramePr>
        <p:xfrm>
          <a:off x="2890684" y="255822"/>
          <a:ext cx="571950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9508">
                  <a:extLst>
                    <a:ext uri="{9D8B030D-6E8A-4147-A177-3AD203B41FA5}">
                      <a16:colId xmlns:a16="http://schemas.microsoft.com/office/drawing/2014/main" val="1876437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>
                          <a:solidFill>
                            <a:schemeClr val="tx1"/>
                          </a:solidFill>
                          <a:latin typeface="Eras Bold ITC" panose="020B0907030504020204" pitchFamily="34" charset="0"/>
                        </a:rPr>
                        <a:t>Declaración de conclusión </a:t>
                      </a:r>
                      <a:endParaRPr lang="es-MX" sz="3200" dirty="0">
                        <a:solidFill>
                          <a:schemeClr val="tx1"/>
                        </a:solidFill>
                        <a:latin typeface="Eras Bold ITC" panose="020B0907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80642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502774"/>
              </p:ext>
            </p:extLst>
          </p:nvPr>
        </p:nvGraphicFramePr>
        <p:xfrm>
          <a:off x="842631" y="1427298"/>
          <a:ext cx="1066111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1112">
                  <a:extLst>
                    <a:ext uri="{9D8B030D-6E8A-4147-A177-3AD203B41FA5}">
                      <a16:colId xmlns:a16="http://schemas.microsoft.com/office/drawing/2014/main" val="1876437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Pasos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 para realizarla:</a:t>
                      </a:r>
                      <a:endParaRPr lang="es-MX" sz="240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Ingresar al enlace </a:t>
                      </a:r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hlinkClick r:id="rId4"/>
                        </a:rPr>
                        <a:t>http://declaranet.oplecam.org.mx</a:t>
                      </a:r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Escribir</a:t>
                      </a: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 tu CURP, (compuesto de 18 caracteres para tener acceso a la plataforma, revisa que sea correcta en cada dígito).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Una vez validada la CURP,  te llevara a la siguiente pantalla donde deberás escribir tu contraseña para acceder a la selección del formato de declaración de conclusión .</a:t>
                      </a:r>
                    </a:p>
                    <a:p>
                      <a:pPr marL="0" indent="0" algn="just">
                        <a:buNone/>
                      </a:pPr>
                      <a:endParaRPr lang="es-MX" sz="2400" b="1" baseline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es-MX" sz="2400" b="1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Nota: </a:t>
                      </a: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Sino recuerdas tu contraseña: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Ø"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Solicita la recuperación  de tu contraseña dando clic en “La has olvidado”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Ø"/>
                      </a:pPr>
                      <a:r>
                        <a:rPr lang="es-MX" sz="24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Nuevamente  escribe tu CURP y da clic en aceptar, te aparecerá la leyenda solicitud enviada.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s-MX" sz="2400" b="1" baseline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580642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1" y="152612"/>
            <a:ext cx="1484337" cy="781459"/>
          </a:xfrm>
          <a:prstGeom prst="rect">
            <a:avLst/>
          </a:prstGeom>
          <a:noFill/>
        </p:spPr>
      </p:pic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15" y="255800"/>
            <a:ext cx="1659627" cy="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1110</TotalTime>
  <Words>1628</Words>
  <Application>Microsoft Office PowerPoint</Application>
  <PresentationFormat>Panorámica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 Rounded MT Bold</vt:lpstr>
      <vt:lpstr>Britannic Bold</vt:lpstr>
      <vt:lpstr>Broadway</vt:lpstr>
      <vt:lpstr>Eras Bold ITC</vt:lpstr>
      <vt:lpstr>Franklin Gothic Book</vt:lpstr>
      <vt:lpstr>Franklin Gothic Heavy</vt:lpstr>
      <vt:lpstr>Wingdings</vt:lpstr>
      <vt:lpstr>Crop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Eugenia Ucan Canul</dc:creator>
  <cp:lastModifiedBy>Manuel Jimenez de la Cruz</cp:lastModifiedBy>
  <cp:revision>97</cp:revision>
  <dcterms:created xsi:type="dcterms:W3CDTF">2026-04-22T18:08:42Z</dcterms:created>
  <dcterms:modified xsi:type="dcterms:W3CDTF">2026-06-02T20:53:42Z</dcterms:modified>
</cp:coreProperties>
</file>